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59" r:id="rId7"/>
    <p:sldId id="266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ranitelji.gov.hr/o-ministarstvu-15/javne-rasprave/natjecaji/833" TargetMode="External"/><Relationship Id="rId2" Type="http://schemas.openxmlformats.org/officeDocument/2006/relationships/hyperlink" Target="https://udruge.gov.hr/istaknute-teme/financiranje-programa-i-projekata-udruga-iz-javnih-izvora/470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hyperlink" Target="http://odraz.hr/hr/novosti/natjecaji" TargetMode="External"/><Relationship Id="rId4" Type="http://schemas.openxmlformats.org/officeDocument/2006/relationships/hyperlink" Target="https://www.zadarska-zupanija.hr/index.php/component/content/category/145-natjecaj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Pisanje projekata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sz="3900" dirty="0" smtClean="0"/>
              <a:t>Kako </a:t>
            </a:r>
            <a:r>
              <a:rPr lang="pl-PL" sz="3900" dirty="0"/>
              <a:t>napisati dobar projektni </a:t>
            </a:r>
            <a:r>
              <a:rPr lang="pl-PL" sz="3900" dirty="0" smtClean="0"/>
              <a:t>prijedlog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215" y="75178"/>
            <a:ext cx="845127" cy="1000646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4211524" y="783511"/>
            <a:ext cx="6982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chemeClr val="accent2">
                    <a:lumMod val="50000"/>
                  </a:schemeClr>
                </a:solidFill>
              </a:rPr>
              <a:t>Udruga hrvatskih dragovoljaca Domovinskog rata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53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4000" b="1" dirty="0">
                <a:solidFill>
                  <a:schemeClr val="accent2">
                    <a:lumMod val="50000"/>
                  </a:schemeClr>
                </a:solidFill>
              </a:rPr>
              <a:t>Udruga hrvatskih dragovoljaca Domovinskog rata</a:t>
            </a:r>
            <a:br>
              <a:rPr lang="hr-HR" sz="40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hr-HR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sz="7200" i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hr-HR" sz="7200" i="1" dirty="0" smtClean="0">
                <a:solidFill>
                  <a:schemeClr val="tx1"/>
                </a:solidFill>
              </a:rPr>
              <a:t>Hvala na pažnji!</a:t>
            </a:r>
            <a:endParaRPr lang="hr-HR" sz="7200" i="1" dirty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181" y="68908"/>
            <a:ext cx="701899" cy="83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8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5400" b="1" dirty="0" smtClean="0">
                <a:solidFill>
                  <a:schemeClr val="accent2">
                    <a:lumMod val="50000"/>
                  </a:schemeClr>
                </a:solidFill>
              </a:rPr>
              <a:t>Izvori – objave javnih natječaja</a:t>
            </a:r>
            <a:endParaRPr lang="hr-HR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hr-HR" altLang="x-none" sz="3200" dirty="0" smtClean="0">
                <a:solidFill>
                  <a:schemeClr val="tx1"/>
                </a:solidFill>
                <a:cs typeface="Tahoma" pitchFamily="34" charset="0"/>
              </a:rPr>
              <a:t>mrežne stranice lokalne samouprave</a:t>
            </a:r>
          </a:p>
          <a:p>
            <a:pPr marL="0" indent="0">
              <a:buNone/>
              <a:defRPr/>
            </a:pPr>
            <a:endParaRPr lang="hr-HR" altLang="x-none" sz="3200" dirty="0" smtClean="0">
              <a:solidFill>
                <a:schemeClr val="tx1"/>
              </a:solidFill>
              <a:cs typeface="Tahoma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r-HR" altLang="x-none" sz="3200" dirty="0">
                <a:solidFill>
                  <a:schemeClr val="tx1"/>
                </a:solidFill>
                <a:cs typeface="Tahoma" pitchFamily="34" charset="0"/>
              </a:rPr>
              <a:t>m</a:t>
            </a:r>
            <a:r>
              <a:rPr lang="hr-HR" altLang="x-none" sz="3200" dirty="0" smtClean="0">
                <a:solidFill>
                  <a:schemeClr val="tx1"/>
                </a:solidFill>
                <a:cs typeface="Tahoma" pitchFamily="34" charset="0"/>
              </a:rPr>
              <a:t>režne stranice javnih institucija: ministarstava, zaklade, privatna poduzeća </a:t>
            </a:r>
            <a:endParaRPr lang="hr-HR" altLang="x-none" sz="3200" dirty="0">
              <a:solidFill>
                <a:schemeClr val="tx1"/>
              </a:solidFill>
              <a:cs typeface="Tahoma" pitchFamily="34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181" y="68908"/>
            <a:ext cx="701899" cy="83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12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5400" b="1" dirty="0">
                <a:solidFill>
                  <a:schemeClr val="accent2">
                    <a:lumMod val="50000"/>
                  </a:schemeClr>
                </a:solidFill>
              </a:rPr>
              <a:t>Izvori – objave javnih natječaja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hr-HR" altLang="x-none" sz="3200" dirty="0" smtClean="0">
                <a:solidFill>
                  <a:schemeClr val="tx1"/>
                </a:solidFill>
                <a:cs typeface="Tahoma" pitchFamily="34" charset="0"/>
                <a:hlinkClick r:id="rId2"/>
              </a:rPr>
              <a:t>https</a:t>
            </a:r>
            <a:r>
              <a:rPr lang="hr-HR" altLang="x-none" sz="3200" dirty="0">
                <a:solidFill>
                  <a:schemeClr val="tx1"/>
                </a:solidFill>
                <a:cs typeface="Tahoma" pitchFamily="34" charset="0"/>
                <a:hlinkClick r:id="rId2"/>
              </a:rPr>
              <a:t>://</a:t>
            </a:r>
            <a:r>
              <a:rPr lang="hr-HR" altLang="x-none" sz="3200" dirty="0" smtClean="0">
                <a:solidFill>
                  <a:schemeClr val="tx1"/>
                </a:solidFill>
                <a:cs typeface="Tahoma" pitchFamily="34" charset="0"/>
                <a:hlinkClick r:id="rId2"/>
              </a:rPr>
              <a:t>udruge.gov.hr/istaknute-teme/financiranje-programa-i-projekata-udruga-iz-javnih-izvora/4707</a:t>
            </a:r>
            <a:endParaRPr lang="hr-HR" altLang="x-none" sz="3200" dirty="0" smtClean="0">
              <a:solidFill>
                <a:schemeClr val="tx1"/>
              </a:solidFill>
              <a:cs typeface="Tahoma" pitchFamily="34" charset="0"/>
            </a:endParaRPr>
          </a:p>
          <a:p>
            <a:pPr marL="0" indent="0">
              <a:buNone/>
              <a:defRPr/>
            </a:pPr>
            <a:endParaRPr lang="hr-HR" altLang="x-none" sz="3200" dirty="0" smtClean="0">
              <a:solidFill>
                <a:schemeClr val="tx1"/>
              </a:solidFill>
              <a:cs typeface="Tahoma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r-HR" altLang="x-none" sz="3200" dirty="0">
                <a:solidFill>
                  <a:schemeClr val="tx1"/>
                </a:solidFill>
                <a:cs typeface="Tahoma" pitchFamily="34" charset="0"/>
                <a:hlinkClick r:id="rId3"/>
              </a:rPr>
              <a:t>https://</a:t>
            </a:r>
            <a:r>
              <a:rPr lang="hr-HR" altLang="x-none" sz="3200" dirty="0" smtClean="0">
                <a:solidFill>
                  <a:schemeClr val="tx1"/>
                </a:solidFill>
                <a:cs typeface="Tahoma" pitchFamily="34" charset="0"/>
                <a:hlinkClick r:id="rId3"/>
              </a:rPr>
              <a:t>branitelji.gov.hr/o-ministarstvu-15/javne-rasprave/natjecaji/833</a:t>
            </a:r>
            <a:endParaRPr lang="hr-HR" altLang="x-none" sz="3200" dirty="0" smtClean="0">
              <a:solidFill>
                <a:schemeClr val="tx1"/>
              </a:solidFill>
              <a:cs typeface="Tahoma" pitchFamily="34" charset="0"/>
            </a:endParaRPr>
          </a:p>
          <a:p>
            <a:pPr marL="0" indent="0">
              <a:buNone/>
              <a:defRPr/>
            </a:pPr>
            <a:endParaRPr lang="hr-HR" altLang="x-none" sz="3200" dirty="0" smtClean="0">
              <a:solidFill>
                <a:schemeClr val="tx1"/>
              </a:solidFill>
              <a:cs typeface="Tahoma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r-HR" altLang="x-none" sz="3200" dirty="0" smtClean="0">
                <a:solidFill>
                  <a:schemeClr val="tx1"/>
                </a:solidFill>
                <a:cs typeface="Tahoma" pitchFamily="34" charset="0"/>
                <a:hlinkClick r:id="rId4"/>
              </a:rPr>
              <a:t>https</a:t>
            </a:r>
            <a:r>
              <a:rPr lang="hr-HR" altLang="x-none" sz="3200" dirty="0">
                <a:solidFill>
                  <a:schemeClr val="tx1"/>
                </a:solidFill>
                <a:cs typeface="Tahoma" pitchFamily="34" charset="0"/>
                <a:hlinkClick r:id="rId4"/>
              </a:rPr>
              <a:t>://</a:t>
            </a:r>
            <a:r>
              <a:rPr lang="hr-HR" altLang="x-none" sz="3200" dirty="0" smtClean="0">
                <a:solidFill>
                  <a:schemeClr val="tx1"/>
                </a:solidFill>
                <a:cs typeface="Tahoma" pitchFamily="34" charset="0"/>
                <a:hlinkClick r:id="rId4"/>
              </a:rPr>
              <a:t>www.zadarska-zupanija.hr/index.php/component/content/category/145-natjecaji</a:t>
            </a:r>
            <a:endParaRPr lang="hr-HR" altLang="x-none" sz="3200" dirty="0" smtClean="0">
              <a:solidFill>
                <a:schemeClr val="tx1"/>
              </a:solidFill>
              <a:cs typeface="Tahoma" pitchFamily="34" charset="0"/>
            </a:endParaRPr>
          </a:p>
          <a:p>
            <a:pPr marL="0" indent="0">
              <a:buNone/>
              <a:defRPr/>
            </a:pPr>
            <a:endParaRPr lang="hr-HR" altLang="x-none" sz="3200" dirty="0" smtClean="0">
              <a:solidFill>
                <a:schemeClr val="tx1"/>
              </a:solidFill>
              <a:cs typeface="Tahoma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r-HR" altLang="x-none" sz="3200" dirty="0" smtClean="0">
                <a:solidFill>
                  <a:schemeClr val="tx1"/>
                </a:solidFill>
                <a:cs typeface="Tahoma" pitchFamily="34" charset="0"/>
                <a:hlinkClick r:id="rId5"/>
              </a:rPr>
              <a:t>http</a:t>
            </a:r>
            <a:r>
              <a:rPr lang="hr-HR" altLang="x-none" sz="3200" dirty="0">
                <a:solidFill>
                  <a:schemeClr val="tx1"/>
                </a:solidFill>
                <a:cs typeface="Tahoma" pitchFamily="34" charset="0"/>
                <a:hlinkClick r:id="rId5"/>
              </a:rPr>
              <a:t>://</a:t>
            </a:r>
            <a:r>
              <a:rPr lang="hr-HR" altLang="x-none" sz="3200" dirty="0" smtClean="0">
                <a:solidFill>
                  <a:schemeClr val="tx1"/>
                </a:solidFill>
                <a:cs typeface="Tahoma" pitchFamily="34" charset="0"/>
                <a:hlinkClick r:id="rId5"/>
              </a:rPr>
              <a:t>odraz.hr/hr/novosti/natjecaji</a:t>
            </a:r>
            <a:endParaRPr lang="hr-HR" altLang="x-none" sz="3200" dirty="0" smtClean="0">
              <a:solidFill>
                <a:schemeClr val="tx1"/>
              </a:solidFill>
              <a:cs typeface="Tahoma" pitchFamily="34" charset="0"/>
            </a:endParaRPr>
          </a:p>
          <a:p>
            <a:pPr marL="0" indent="0">
              <a:buNone/>
              <a:defRPr/>
            </a:pPr>
            <a:endParaRPr lang="hr-HR" altLang="x-none" sz="3200" dirty="0" smtClean="0">
              <a:solidFill>
                <a:schemeClr val="tx1"/>
              </a:solidFill>
              <a:cs typeface="Tahoma" pitchFamily="34" charset="0"/>
            </a:endParaRPr>
          </a:p>
          <a:p>
            <a:pPr marL="0" indent="0">
              <a:buNone/>
              <a:defRPr/>
            </a:pPr>
            <a:endParaRPr lang="hr-HR" altLang="x-none" sz="3200" dirty="0" smtClean="0">
              <a:solidFill>
                <a:schemeClr val="tx1"/>
              </a:solidFill>
              <a:cs typeface="Tahoma" pitchFamily="34" charset="0"/>
            </a:endParaRPr>
          </a:p>
        </p:txBody>
      </p:sp>
      <p:pic>
        <p:nvPicPr>
          <p:cNvPr id="4" name="Rezervirano mjesto sadržaja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181" y="68908"/>
            <a:ext cx="701899" cy="83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40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5400" b="1" dirty="0" smtClean="0">
                <a:solidFill>
                  <a:schemeClr val="accent2">
                    <a:lumMod val="50000"/>
                  </a:schemeClr>
                </a:solidFill>
              </a:rPr>
              <a:t>Potrebno je znati...</a:t>
            </a:r>
            <a:br>
              <a:rPr lang="hr-HR" sz="5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r-HR" sz="5400" b="1" dirty="0" smtClean="0">
                <a:solidFill>
                  <a:schemeClr val="accent2">
                    <a:lumMod val="50000"/>
                  </a:schemeClr>
                </a:solidFill>
              </a:rPr>
              <a:t>prije svake prijave na natječaj</a:t>
            </a:r>
            <a:endParaRPr lang="hr-HR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  <a:defRPr/>
            </a:pPr>
            <a:r>
              <a:rPr lang="hr-HR" altLang="x-none" sz="3200" dirty="0" smtClean="0">
                <a:solidFill>
                  <a:schemeClr val="tx1"/>
                </a:solidFill>
                <a:cs typeface="Tahoma" pitchFamily="34" charset="0"/>
              </a:rPr>
              <a:t>Definirati:</a:t>
            </a:r>
          </a:p>
          <a:p>
            <a:pPr>
              <a:lnSpc>
                <a:spcPct val="80000"/>
              </a:lnSpc>
            </a:pPr>
            <a:r>
              <a:rPr lang="hr-HR" altLang="sr-Latn-R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vi-VN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iljev</a:t>
            </a:r>
            <a:r>
              <a:rPr lang="hr-HR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 koji su u skladu s ciljevima</a:t>
            </a:r>
            <a:r>
              <a:rPr lang="vi-VN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natječaja </a:t>
            </a:r>
            <a:r>
              <a:rPr lang="vi-VN" altLang="sr-Latn-R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kojima projekt mora doprinijeti</a:t>
            </a:r>
            <a:endParaRPr lang="hr-HR" altLang="sr-Latn-RS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vi-VN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prihvatljivost </a:t>
            </a:r>
            <a:r>
              <a:rPr lang="vi-VN" altLang="sr-Latn-R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prijavitelja i potencijalnih partnera za dodjelu </a:t>
            </a:r>
            <a:endParaRPr lang="hr-HR" altLang="sr-Latn-RS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hr-HR" altLang="sr-Latn-R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vi-VN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bespovratnih</a:t>
            </a:r>
            <a:r>
              <a:rPr lang="hr-HR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sredstava</a:t>
            </a:r>
            <a:endParaRPr lang="vi-VN" altLang="sr-Latn-RS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vi-VN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prihvatljive </a:t>
            </a:r>
            <a:r>
              <a:rPr lang="vi-VN" altLang="sr-Latn-R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aktivnosti</a:t>
            </a:r>
          </a:p>
          <a:p>
            <a:pPr>
              <a:lnSpc>
                <a:spcPct val="80000"/>
              </a:lnSpc>
            </a:pPr>
            <a:r>
              <a:rPr lang="vi-VN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veličin</a:t>
            </a:r>
            <a:r>
              <a:rPr lang="hr-HR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u</a:t>
            </a:r>
            <a:r>
              <a:rPr lang="vi-VN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sr-Latn-R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iznosa bespovratne pomoći (</a:t>
            </a:r>
            <a:r>
              <a:rPr lang="hr-HR" altLang="sr-Latn-R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najmanji i najveći</a:t>
            </a:r>
            <a:r>
              <a:rPr lang="vi-VN" altLang="sr-Latn-R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hr-HR" altLang="sr-Latn-R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p</a:t>
            </a:r>
            <a:r>
              <a:rPr lang="hr-HR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roučiti </a:t>
            </a:r>
            <a:r>
              <a:rPr lang="vi-VN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opć</a:t>
            </a:r>
            <a:r>
              <a:rPr lang="hr-HR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</a:t>
            </a:r>
            <a:r>
              <a:rPr lang="vi-VN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sr-Latn-R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kriterij</a:t>
            </a:r>
            <a:r>
              <a:rPr lang="hr-HR" altLang="sr-Latn-R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vi-VN" altLang="sr-Latn-R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natječaja</a:t>
            </a:r>
          </a:p>
          <a:p>
            <a:pPr>
              <a:lnSpc>
                <a:spcPct val="80000"/>
              </a:lnSpc>
            </a:pPr>
            <a:r>
              <a:rPr lang="vi-VN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prihvatljive </a:t>
            </a:r>
            <a:r>
              <a:rPr lang="vi-VN" altLang="sr-Latn-R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aktivnosti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r-HR" altLang="sr-Latn-R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hr-HR" altLang="x-none" sz="3200" dirty="0" smtClean="0">
              <a:solidFill>
                <a:schemeClr val="tx1"/>
              </a:solidFill>
              <a:cs typeface="Tahoma" pitchFamily="34" charset="0"/>
            </a:endParaRPr>
          </a:p>
        </p:txBody>
      </p:sp>
      <p:pic>
        <p:nvPicPr>
          <p:cNvPr id="4" name="Rezervirano mjesto sadržaj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181" y="68908"/>
            <a:ext cx="701899" cy="83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57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5400" b="1" dirty="0" smtClean="0">
                <a:solidFill>
                  <a:schemeClr val="accent2">
                    <a:lumMod val="50000"/>
                  </a:schemeClr>
                </a:solidFill>
              </a:rPr>
              <a:t>Potrebno je znati…</a:t>
            </a:r>
            <a:br>
              <a:rPr lang="hr-HR" sz="5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r-HR" sz="5400" b="1" dirty="0" smtClean="0">
                <a:solidFill>
                  <a:schemeClr val="accent2">
                    <a:lumMod val="50000"/>
                  </a:schemeClr>
                </a:solidFill>
              </a:rPr>
              <a:t>…prije svake prijave na natječaj</a:t>
            </a:r>
            <a:endParaRPr lang="hr-HR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hr-HR" altLang="x-none" sz="3200" dirty="0" smtClean="0">
                <a:solidFill>
                  <a:schemeClr val="tx1"/>
                </a:solidFill>
                <a:cs typeface="Tahoma" pitchFamily="34" charset="0"/>
              </a:rPr>
              <a:t>Definirati:</a:t>
            </a:r>
          </a:p>
          <a:p>
            <a:pPr>
              <a:lnSpc>
                <a:spcPct val="80000"/>
              </a:lnSpc>
            </a:pPr>
            <a:r>
              <a:rPr lang="hr-HR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predviđeno </a:t>
            </a:r>
            <a:r>
              <a:rPr lang="vi-VN" altLang="sr-Latn-R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trajanje projekta</a:t>
            </a:r>
            <a:r>
              <a:rPr lang="hr-HR" altLang="sr-Latn-R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i </a:t>
            </a:r>
            <a:r>
              <a:rPr lang="vi-VN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lokacij</a:t>
            </a:r>
            <a:r>
              <a:rPr lang="hr-HR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u</a:t>
            </a:r>
            <a:r>
              <a:rPr lang="vi-VN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provedbe </a:t>
            </a:r>
            <a:r>
              <a:rPr lang="vi-VN" altLang="sr-Latn-R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</a:t>
            </a:r>
            <a:r>
              <a:rPr lang="hr-HR" altLang="sr-Latn-R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</a:p>
          <a:p>
            <a:pPr>
              <a:lnSpc>
                <a:spcPct val="80000"/>
              </a:lnSpc>
            </a:pPr>
            <a:r>
              <a:rPr lang="hr-HR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prihvatljiv</a:t>
            </a:r>
            <a:r>
              <a:rPr lang="hr-HR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r>
              <a:rPr lang="vi-VN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sr-Latn-R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i </a:t>
            </a:r>
            <a:r>
              <a:rPr lang="vi-VN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neprihvatljiv</a:t>
            </a:r>
            <a:r>
              <a:rPr lang="hr-HR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r>
              <a:rPr lang="vi-VN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troškov</a:t>
            </a:r>
            <a:r>
              <a:rPr lang="hr-HR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endParaRPr lang="vi-VN" altLang="sr-Latn-RS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način </a:t>
            </a:r>
            <a:r>
              <a:rPr lang="hr-HR" altLang="sr-Latn-R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podnošenja </a:t>
            </a:r>
            <a:r>
              <a:rPr lang="vi-VN" altLang="sr-Latn-R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prijava</a:t>
            </a:r>
          </a:p>
          <a:p>
            <a:pPr>
              <a:lnSpc>
                <a:spcPct val="80000"/>
              </a:lnSpc>
            </a:pPr>
            <a:r>
              <a:rPr lang="hr-HR" altLang="sr-Latn-R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daljnj</a:t>
            </a:r>
            <a:r>
              <a:rPr lang="hr-HR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r>
              <a:rPr lang="vi-VN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kora</a:t>
            </a:r>
            <a:r>
              <a:rPr lang="hr-HR" altLang="sr-Latn-RS" sz="3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ke</a:t>
            </a:r>
            <a:r>
              <a:rPr lang="vi-VN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sr-Latn-R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i </a:t>
            </a:r>
            <a:r>
              <a:rPr lang="vi-VN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vremensk</a:t>
            </a:r>
            <a:r>
              <a:rPr lang="hr-HR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r>
              <a:rPr lang="vi-VN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okvir</a:t>
            </a:r>
            <a:r>
              <a:rPr lang="hr-HR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r>
              <a:rPr lang="vi-VN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sr-Latn-R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postupka ocjenjivanja </a:t>
            </a:r>
            <a:endParaRPr lang="hr-HR" altLang="sr-Latn-RS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hr-HR" altLang="sr-Latn-R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vi-VN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projektnih</a:t>
            </a:r>
            <a:r>
              <a:rPr lang="hr-HR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prijedloga</a:t>
            </a:r>
            <a:r>
              <a:rPr lang="hr-HR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hr-HR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evaluacijski </a:t>
            </a:r>
            <a:r>
              <a:rPr lang="vi-VN" altLang="sr-Latn-R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obrazac po kojemu će se </a:t>
            </a:r>
            <a:r>
              <a:rPr lang="hr-HR" altLang="sr-Latn-R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obaviti ocjenjivanje </a:t>
            </a:r>
            <a:r>
              <a:rPr lang="vi-VN" altLang="sr-Latn-R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projektni</a:t>
            </a:r>
            <a:r>
              <a:rPr lang="hr-HR" altLang="sr-Latn-R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h </a:t>
            </a:r>
            <a:endParaRPr lang="hr-HR" altLang="sr-Latn-RS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hr-HR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</a:t>
            </a:r>
            <a:r>
              <a:rPr lang="vi-VN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prijedloga</a:t>
            </a:r>
            <a:r>
              <a:rPr lang="hr-HR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kako </a:t>
            </a:r>
            <a:r>
              <a:rPr lang="vi-VN" altLang="sr-Latn-R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bi vidjel</a:t>
            </a:r>
            <a:r>
              <a:rPr lang="hr-HR" altLang="sr-Latn-R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i </a:t>
            </a:r>
            <a:r>
              <a:rPr lang="hr-HR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zadovoljava </a:t>
            </a:r>
            <a:r>
              <a:rPr lang="hr-HR" altLang="sr-Latn-R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li </a:t>
            </a:r>
            <a:r>
              <a:rPr lang="hr-HR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naš prijedlog s</a:t>
            </a:r>
            <a:r>
              <a:rPr lang="vi-VN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ve </a:t>
            </a:r>
            <a:r>
              <a:rPr lang="vi-VN" altLang="sr-Latn-R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zadane </a:t>
            </a:r>
            <a:r>
              <a:rPr lang="hr-HR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r-HR" altLang="sr-Latn-R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vi-VN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kriterije</a:t>
            </a:r>
            <a:r>
              <a:rPr lang="hr-HR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i </a:t>
            </a:r>
            <a:r>
              <a:rPr lang="hr-HR" altLang="sr-Latn-R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dr</a:t>
            </a:r>
            <a:r>
              <a:rPr lang="hr-HR" altLang="sr-Latn-R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hr-HR" altLang="x-none" sz="3200" dirty="0" smtClean="0">
              <a:solidFill>
                <a:schemeClr val="tx1"/>
              </a:solidFill>
              <a:cs typeface="Tahoma" pitchFamily="34" charset="0"/>
            </a:endParaRPr>
          </a:p>
        </p:txBody>
      </p:sp>
      <p:pic>
        <p:nvPicPr>
          <p:cNvPr id="4" name="Rezervirano mjesto sadržaj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181" y="68908"/>
            <a:ext cx="701899" cy="83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01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7200" b="1" dirty="0" smtClean="0">
                <a:solidFill>
                  <a:schemeClr val="accent2">
                    <a:lumMod val="50000"/>
                  </a:schemeClr>
                </a:solidFill>
              </a:rPr>
              <a:t>Načini prijave</a:t>
            </a:r>
            <a:endParaRPr lang="hr-HR" sz="7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hr-HR" altLang="x-none" sz="3200" dirty="0" smtClean="0">
                <a:solidFill>
                  <a:schemeClr val="tx1"/>
                </a:solidFill>
                <a:cs typeface="Tahoma" pitchFamily="34" charset="0"/>
              </a:rPr>
              <a:t>elektronička </a:t>
            </a:r>
            <a:r>
              <a:rPr lang="hr-HR" altLang="x-none" sz="3200" dirty="0">
                <a:solidFill>
                  <a:schemeClr val="tx1"/>
                </a:solidFill>
                <a:cs typeface="Tahoma" pitchFamily="34" charset="0"/>
              </a:rPr>
              <a:t>prijava u sustavu na propisanom </a:t>
            </a:r>
            <a:r>
              <a:rPr lang="hr-HR" altLang="x-none" sz="3200" dirty="0" smtClean="0">
                <a:solidFill>
                  <a:schemeClr val="tx1"/>
                </a:solidFill>
                <a:cs typeface="Tahoma" pitchFamily="34" charset="0"/>
              </a:rPr>
              <a:t>obrascu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r-HR" altLang="x-none" sz="3200" dirty="0">
                <a:solidFill>
                  <a:schemeClr val="tx1"/>
                </a:solidFill>
                <a:cs typeface="Tahoma" pitchFamily="34" charset="0"/>
              </a:rPr>
              <a:t>e</a:t>
            </a:r>
            <a:r>
              <a:rPr lang="hr-HR" altLang="x-none" sz="3200" dirty="0" smtClean="0">
                <a:solidFill>
                  <a:schemeClr val="tx1"/>
                </a:solidFill>
                <a:cs typeface="Tahoma" pitchFamily="34" charset="0"/>
              </a:rPr>
              <a:t>lektronička prijava u sustava i dostava ovjerenog i potpisanog verifikacijskog dokumenta poštom, preporučenom poštom s povratnicom</a:t>
            </a:r>
            <a:endParaRPr lang="hr-HR" altLang="x-none" sz="3200" dirty="0">
              <a:solidFill>
                <a:schemeClr val="tx1"/>
              </a:solidFill>
              <a:cs typeface="Tahoma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r-HR" altLang="x-none" sz="3200" dirty="0">
                <a:solidFill>
                  <a:schemeClr val="tx1"/>
                </a:solidFill>
                <a:cs typeface="Tahoma" pitchFamily="34" charset="0"/>
              </a:rPr>
              <a:t>izvornik i obvezujući prilozi </a:t>
            </a:r>
            <a:r>
              <a:rPr lang="hr-HR" altLang="x-none" sz="3200" dirty="0" smtClean="0">
                <a:solidFill>
                  <a:schemeClr val="tx1"/>
                </a:solidFill>
                <a:cs typeface="Tahoma" pitchFamily="34" charset="0"/>
              </a:rPr>
              <a:t>preporučenom poštom s povratnicom</a:t>
            </a:r>
            <a:endParaRPr lang="hr-HR" altLang="x-none" sz="3200" dirty="0">
              <a:solidFill>
                <a:schemeClr val="tx1"/>
              </a:solidFill>
              <a:cs typeface="Tahoma" pitchFamily="34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181" y="68908"/>
            <a:ext cx="701899" cy="83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65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sz="7200" b="1" dirty="0" smtClean="0">
                <a:solidFill>
                  <a:schemeClr val="accent2">
                    <a:lumMod val="50000"/>
                  </a:schemeClr>
                </a:solidFill>
              </a:rPr>
              <a:t>Natječajna dokumentacija</a:t>
            </a:r>
            <a:endParaRPr lang="hr-HR" sz="7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05346" y="2204951"/>
            <a:ext cx="3591098" cy="465512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hr-HR" altLang="sr-Latn-RS" sz="2300" b="1" dirty="0" smtClean="0">
                <a:solidFill>
                  <a:srgbClr val="000000"/>
                </a:solidFill>
              </a:rPr>
              <a:t>Obrasci za prijavu:					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hr-HR" altLang="sr-Latn-RS" sz="2300" dirty="0" smtClean="0">
                <a:solidFill>
                  <a:srgbClr val="000000"/>
                </a:solidFill>
              </a:rPr>
              <a:t>      </a:t>
            </a:r>
            <a:r>
              <a:rPr lang="hr-HR" altLang="sr-Latn-RS" sz="2300" dirty="0">
                <a:solidFill>
                  <a:srgbClr val="000000"/>
                </a:solidFill>
                <a:cs typeface="Times New Roman" pitchFamily="18" charset="0"/>
              </a:rPr>
              <a:t>• </a:t>
            </a:r>
            <a:r>
              <a:rPr lang="hr-HR" altLang="sr-Latn-RS" sz="2300" dirty="0">
                <a:solidFill>
                  <a:srgbClr val="000000"/>
                </a:solidFill>
              </a:rPr>
              <a:t>obrazac proračuna projekta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hr-HR" altLang="sr-Latn-RS" sz="2300" dirty="0">
                <a:solidFill>
                  <a:srgbClr val="000000"/>
                </a:solidFill>
              </a:rPr>
              <a:t>      </a:t>
            </a:r>
            <a:r>
              <a:rPr lang="hr-HR" altLang="sr-Latn-RS" sz="2300" dirty="0">
                <a:solidFill>
                  <a:srgbClr val="000000"/>
                </a:solidFill>
                <a:cs typeface="Times New Roman" pitchFamily="18" charset="0"/>
              </a:rPr>
              <a:t>• </a:t>
            </a:r>
            <a:r>
              <a:rPr lang="hr-HR" altLang="sr-Latn-RS" sz="2300" dirty="0">
                <a:solidFill>
                  <a:srgbClr val="000000"/>
                </a:solidFill>
              </a:rPr>
              <a:t>obrazac životopisa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hr-HR" altLang="sr-Latn-RS" sz="2300" dirty="0">
                <a:solidFill>
                  <a:srgbClr val="000000"/>
                </a:solidFill>
              </a:rPr>
              <a:t>      </a:t>
            </a:r>
            <a:r>
              <a:rPr lang="hr-HR" altLang="sr-Latn-RS" sz="2300" dirty="0">
                <a:solidFill>
                  <a:srgbClr val="000000"/>
                </a:solidFill>
                <a:cs typeface="Times New Roman" pitchFamily="18" charset="0"/>
              </a:rPr>
              <a:t>• </a:t>
            </a:r>
            <a:r>
              <a:rPr lang="hr-HR" altLang="sr-Latn-RS" sz="2300" dirty="0">
                <a:solidFill>
                  <a:srgbClr val="000000"/>
                </a:solidFill>
              </a:rPr>
              <a:t>obrazac izjave o partnerstvu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hr-HR" altLang="sr-Latn-RS" sz="2300" dirty="0">
                <a:solidFill>
                  <a:srgbClr val="000000"/>
                </a:solidFill>
              </a:rPr>
              <a:t>      </a:t>
            </a:r>
            <a:r>
              <a:rPr lang="hr-HR" altLang="sr-Latn-RS" sz="2300" dirty="0">
                <a:solidFill>
                  <a:srgbClr val="000000"/>
                </a:solidFill>
                <a:cs typeface="Times New Roman" pitchFamily="18" charset="0"/>
              </a:rPr>
              <a:t>• </a:t>
            </a:r>
            <a:r>
              <a:rPr lang="hr-HR" altLang="sr-Latn-RS" sz="2300" dirty="0">
                <a:solidFill>
                  <a:srgbClr val="000000"/>
                </a:solidFill>
              </a:rPr>
              <a:t>obrazac izjave o financiranim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hr-HR" altLang="sr-Latn-RS" sz="2300" dirty="0">
                <a:solidFill>
                  <a:srgbClr val="000000"/>
                </a:solidFill>
              </a:rPr>
              <a:t>        programima i projektima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hr-HR" altLang="sr-Latn-RS" sz="2300" dirty="0">
                <a:solidFill>
                  <a:srgbClr val="000000"/>
                </a:solidFill>
              </a:rPr>
              <a:t>        organizacije iz javnih izvora ili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hr-HR" altLang="sr-Latn-RS" sz="2300" dirty="0">
                <a:solidFill>
                  <a:srgbClr val="000000"/>
                </a:solidFill>
              </a:rPr>
              <a:t>        sredstava prihoda od igara na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hr-HR" altLang="sr-Latn-RS" sz="2300" dirty="0">
                <a:solidFill>
                  <a:srgbClr val="000000"/>
                </a:solidFill>
              </a:rPr>
              <a:t>        sreću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hr-HR" altLang="sr-Latn-RS" sz="2300" dirty="0">
                <a:solidFill>
                  <a:srgbClr val="000000"/>
                </a:solidFill>
              </a:rPr>
              <a:t>      </a:t>
            </a:r>
            <a:r>
              <a:rPr lang="hr-HR" altLang="sr-Latn-RS" sz="2300" dirty="0">
                <a:solidFill>
                  <a:srgbClr val="000000"/>
                </a:solidFill>
                <a:cs typeface="Times New Roman" pitchFamily="18" charset="0"/>
              </a:rPr>
              <a:t>• obrazac izjave o nepostojanju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hr-HR" altLang="sr-Latn-RS" sz="2300" dirty="0">
                <a:solidFill>
                  <a:srgbClr val="000000"/>
                </a:solidFill>
                <a:cs typeface="Times New Roman" pitchFamily="18" charset="0"/>
              </a:rPr>
              <a:t>        dvostrukog financiranja</a:t>
            </a: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181" y="68908"/>
            <a:ext cx="701899" cy="831062"/>
          </a:xfrm>
          <a:prstGeom prst="rect">
            <a:avLst/>
          </a:prstGeom>
        </p:spPr>
      </p:pic>
      <p:sp>
        <p:nvSpPr>
          <p:cNvPr id="6" name="Rezervirano mjesto sadržaja 2"/>
          <p:cNvSpPr txBox="1">
            <a:spLocks/>
          </p:cNvSpPr>
          <p:nvPr/>
        </p:nvSpPr>
        <p:spPr>
          <a:xfrm>
            <a:off x="6603077" y="2171700"/>
            <a:ext cx="4112028" cy="4661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Franklin Gothic Book" panose="020B0503020102020204" pitchFamily="34" charset="0"/>
              <a:buNone/>
              <a:defRPr/>
            </a:pPr>
            <a:r>
              <a:rPr lang="hr-HR" altLang="sr-Latn-RS" sz="1800" b="1" dirty="0" smtClean="0">
                <a:solidFill>
                  <a:srgbClr val="000000"/>
                </a:solidFill>
              </a:rPr>
              <a:t>Obrasci za provedbu:</a:t>
            </a:r>
            <a:r>
              <a:rPr lang="hr-HR" altLang="sr-Latn-RS" sz="2300" b="1" dirty="0" smtClean="0">
                <a:solidFill>
                  <a:srgbClr val="000000"/>
                </a:solidFill>
              </a:rPr>
              <a:t>	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hr-HR" altLang="sr-Latn-RS" sz="1800" dirty="0">
                <a:solidFill>
                  <a:srgbClr val="000000"/>
                </a:solidFill>
                <a:cs typeface="Times New Roman" pitchFamily="18" charset="0"/>
              </a:rPr>
              <a:t>• </a:t>
            </a:r>
            <a:r>
              <a:rPr lang="hr-HR" altLang="sr-Latn-RS" sz="1800" dirty="0" smtClean="0">
                <a:solidFill>
                  <a:srgbClr val="000000"/>
                </a:solidFill>
              </a:rPr>
              <a:t>obrazac ugovora</a:t>
            </a:r>
          </a:p>
          <a:p>
            <a:pPr>
              <a:lnSpc>
                <a:spcPct val="80000"/>
              </a:lnSpc>
              <a:buFont typeface="Franklin Gothic Book" panose="020B0503020102020204" pitchFamily="34" charset="0"/>
              <a:buNone/>
              <a:defRPr/>
            </a:pPr>
            <a:r>
              <a:rPr lang="hr-HR" altLang="sr-Latn-RS" sz="1800" dirty="0" smtClean="0">
                <a:solidFill>
                  <a:srgbClr val="000000"/>
                </a:solidFill>
                <a:cs typeface="Times New Roman" pitchFamily="18" charset="0"/>
              </a:rPr>
              <a:t>• </a:t>
            </a:r>
            <a:r>
              <a:rPr lang="hr-HR" altLang="sr-Latn-RS" sz="1800" dirty="0" smtClean="0">
                <a:solidFill>
                  <a:srgbClr val="000000"/>
                </a:solidFill>
              </a:rPr>
              <a:t>obrazac opisnog izvješća</a:t>
            </a:r>
          </a:p>
          <a:p>
            <a:pPr>
              <a:lnSpc>
                <a:spcPct val="80000"/>
              </a:lnSpc>
              <a:buFont typeface="Franklin Gothic Book" panose="020B0503020102020204" pitchFamily="34" charset="0"/>
              <a:buNone/>
              <a:defRPr/>
            </a:pPr>
            <a:r>
              <a:rPr lang="hr-HR" altLang="sr-Latn-RS" sz="1800" dirty="0" smtClean="0">
                <a:solidFill>
                  <a:srgbClr val="000000"/>
                </a:solidFill>
                <a:cs typeface="Times New Roman" pitchFamily="18" charset="0"/>
              </a:rPr>
              <a:t>• </a:t>
            </a:r>
            <a:r>
              <a:rPr lang="hr-HR" altLang="sr-Latn-RS" sz="1800" dirty="0" smtClean="0">
                <a:solidFill>
                  <a:srgbClr val="000000"/>
                </a:solidFill>
              </a:rPr>
              <a:t>obrazac financijskog izvješća</a:t>
            </a:r>
          </a:p>
          <a:p>
            <a:pPr>
              <a:lnSpc>
                <a:spcPct val="80000"/>
              </a:lnSpc>
              <a:buFont typeface="Franklin Gothic Book" panose="020B0503020102020204" pitchFamily="34" charset="0"/>
              <a:buNone/>
              <a:defRPr/>
            </a:pPr>
            <a:r>
              <a:rPr lang="hr-HR" altLang="sr-Latn-RS" sz="1800" dirty="0" smtClean="0">
                <a:solidFill>
                  <a:srgbClr val="000000"/>
                </a:solidFill>
                <a:cs typeface="Times New Roman" pitchFamily="18" charset="0"/>
              </a:rPr>
              <a:t>• </a:t>
            </a:r>
            <a:r>
              <a:rPr lang="hr-HR" altLang="sr-Latn-RS" sz="1800" dirty="0" smtClean="0">
                <a:solidFill>
                  <a:srgbClr val="000000"/>
                </a:solidFill>
              </a:rPr>
              <a:t>obrazac izjave o korištenju računa </a:t>
            </a:r>
            <a:r>
              <a:rPr lang="sv-SE" altLang="sr-Latn-RS" sz="1800" dirty="0">
                <a:solidFill>
                  <a:srgbClr val="000000"/>
                </a:solidFill>
                <a:cs typeface="Times New Roman" pitchFamily="18" charset="0"/>
              </a:rPr>
              <a:t>isključivo u svrhu provedbe projekta</a:t>
            </a:r>
            <a:endParaRPr lang="hr-HR" altLang="sr-Latn-RS" sz="1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>
              <a:buFont typeface="Franklin Gothic Book" panose="020B0503020102020204" pitchFamily="34" charset="0"/>
              <a:buNone/>
            </a:pP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94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7200" b="1" dirty="0" smtClean="0">
                <a:solidFill>
                  <a:schemeClr val="accent2">
                    <a:lumMod val="50000"/>
                  </a:schemeClr>
                </a:solidFill>
              </a:rPr>
              <a:t>Natječajni postupak</a:t>
            </a:r>
            <a:endParaRPr lang="hr-HR" sz="7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rgbClr val="000000"/>
              </a:buClr>
            </a:pPr>
            <a:r>
              <a:rPr lang="hr-HR" altLang="sr-Latn-RS" sz="2600" dirty="0">
                <a:solidFill>
                  <a:srgbClr val="000000"/>
                </a:solidFill>
              </a:rPr>
              <a:t>Pregled prijava u odnosu na propisane formalne uvjete natječaja – Povjerenstvo za provjeru formalnih uvjeta </a:t>
            </a:r>
            <a:r>
              <a:rPr lang="hr-HR" altLang="sr-Latn-RS" sz="2600" dirty="0" smtClean="0">
                <a:solidFill>
                  <a:srgbClr val="000000"/>
                </a:solidFill>
              </a:rPr>
              <a:t>natječaja</a:t>
            </a:r>
          </a:p>
          <a:p>
            <a:pPr>
              <a:lnSpc>
                <a:spcPct val="80000"/>
              </a:lnSpc>
              <a:buClr>
                <a:srgbClr val="000000"/>
              </a:buClr>
            </a:pPr>
            <a:r>
              <a:rPr lang="hr-HR" altLang="sr-Latn-RS" sz="2600" dirty="0" smtClean="0">
                <a:solidFill>
                  <a:srgbClr val="000000"/>
                </a:solidFill>
              </a:rPr>
              <a:t>Procjena </a:t>
            </a:r>
            <a:r>
              <a:rPr lang="hr-HR" altLang="sr-Latn-RS" sz="2600" dirty="0">
                <a:solidFill>
                  <a:srgbClr val="000000"/>
                </a:solidFill>
              </a:rPr>
              <a:t>prijava koje su zadovoljile propisane formalne uvjete natječaja - Stručna skupina za procjenu prijava </a:t>
            </a:r>
            <a:r>
              <a:rPr lang="hr-HR" altLang="sr-Latn-RS" sz="2600" dirty="0" smtClean="0">
                <a:solidFill>
                  <a:srgbClr val="000000"/>
                </a:solidFill>
              </a:rPr>
              <a:t>projekata</a:t>
            </a:r>
          </a:p>
          <a:p>
            <a:pPr>
              <a:lnSpc>
                <a:spcPct val="80000"/>
              </a:lnSpc>
            </a:pPr>
            <a:r>
              <a:rPr lang="hr-HR" altLang="sr-Latn-RS" sz="2600" dirty="0" smtClean="0">
                <a:solidFill>
                  <a:srgbClr val="000000"/>
                </a:solidFill>
              </a:rPr>
              <a:t>Bodovna </a:t>
            </a:r>
            <a:r>
              <a:rPr lang="hr-HR" altLang="sr-Latn-RS" sz="2600" dirty="0">
                <a:solidFill>
                  <a:srgbClr val="000000"/>
                </a:solidFill>
              </a:rPr>
              <a:t>lista – prijave raspoređene prema broju ostvarenih bodova</a:t>
            </a:r>
          </a:p>
          <a:p>
            <a:pPr>
              <a:lnSpc>
                <a:spcPct val="80000"/>
              </a:lnSpc>
              <a:buClr>
                <a:srgbClr val="000000"/>
              </a:buClr>
            </a:pPr>
            <a:r>
              <a:rPr lang="hr-HR" altLang="sr-Latn-RS" sz="2600" dirty="0" smtClean="0">
                <a:solidFill>
                  <a:srgbClr val="000000"/>
                </a:solidFill>
              </a:rPr>
              <a:t>Od </a:t>
            </a:r>
            <a:r>
              <a:rPr lang="hr-HR" altLang="sr-Latn-RS" sz="2600" dirty="0">
                <a:solidFill>
                  <a:srgbClr val="000000"/>
                </a:solidFill>
              </a:rPr>
              <a:t>prijavitelja se traži dodatna dokumentacija</a:t>
            </a:r>
          </a:p>
          <a:p>
            <a:pPr>
              <a:lnSpc>
                <a:spcPct val="80000"/>
              </a:lnSpc>
              <a:buClr>
                <a:srgbClr val="000000"/>
              </a:buClr>
            </a:pPr>
            <a:r>
              <a:rPr lang="hr-HR" altLang="sr-Latn-RS" sz="2600" dirty="0" smtClean="0">
                <a:solidFill>
                  <a:srgbClr val="000000"/>
                </a:solidFill>
              </a:rPr>
              <a:t>Odluka </a:t>
            </a:r>
            <a:r>
              <a:rPr lang="hr-HR" altLang="sr-Latn-RS" sz="2600" dirty="0">
                <a:solidFill>
                  <a:srgbClr val="000000"/>
                </a:solidFill>
              </a:rPr>
              <a:t>o dodjeli bespovratnih sredstava i UGOVARANJE</a:t>
            </a: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181" y="68908"/>
            <a:ext cx="701899" cy="83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03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7200" b="1" dirty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hr-HR" sz="7200" b="1" dirty="0" smtClean="0">
                <a:solidFill>
                  <a:schemeClr val="accent2">
                    <a:lumMod val="50000"/>
                  </a:schemeClr>
                </a:solidFill>
              </a:rPr>
              <a:t>itanja</a:t>
            </a:r>
            <a:endParaRPr lang="hr-HR" sz="7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181" y="68908"/>
            <a:ext cx="701899" cy="831062"/>
          </a:xfrm>
          <a:prstGeom prst="rect">
            <a:avLst/>
          </a:prstGeom>
        </p:spPr>
      </p:pic>
      <p:pic>
        <p:nvPicPr>
          <p:cNvPr id="5" name="Picture 5" descr="question-mark"/>
          <p:cNvPicPr>
            <a:picLocks noChangeAspect="1" noChangeArrowheads="1"/>
          </p:cNvPicPr>
          <p:nvPr/>
        </p:nvPicPr>
        <p:blipFill>
          <a:blip r:embed="rId3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285" y="2171700"/>
            <a:ext cx="42418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15680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TM10001105[[fn=Obrezivanje]]</Template>
  <TotalTime>54</TotalTime>
  <Words>282</Words>
  <Application>Microsoft Office PowerPoint</Application>
  <PresentationFormat>Široki zaslon</PresentationFormat>
  <Paragraphs>66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Franklin Gothic Book</vt:lpstr>
      <vt:lpstr>Tahoma</vt:lpstr>
      <vt:lpstr>Times New Roman</vt:lpstr>
      <vt:lpstr>Wingdings</vt:lpstr>
      <vt:lpstr>Crop</vt:lpstr>
      <vt:lpstr>Pisanje projekata</vt:lpstr>
      <vt:lpstr>Izvori – objave javnih natječaja</vt:lpstr>
      <vt:lpstr>Izvori – objave javnih natječaja</vt:lpstr>
      <vt:lpstr>Potrebno je znati... prije svake prijave na natječaj</vt:lpstr>
      <vt:lpstr>Potrebno je znati… …prije svake prijave na natječaj</vt:lpstr>
      <vt:lpstr>Načini prijave</vt:lpstr>
      <vt:lpstr>Natječajna dokumentacija</vt:lpstr>
      <vt:lpstr>Natječajni postupak</vt:lpstr>
      <vt:lpstr>Pitanja</vt:lpstr>
      <vt:lpstr>Udruga hrvatskih dragovoljaca Domovinskog rata </vt:lpstr>
    </vt:vector>
  </TitlesOfParts>
  <Company>UHDDR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Pisanje projekata</dc:title>
  <dc:creator>UHDDR</dc:creator>
  <cp:lastModifiedBy>Ivana</cp:lastModifiedBy>
  <cp:revision>7</cp:revision>
  <dcterms:created xsi:type="dcterms:W3CDTF">2019-09-27T11:08:56Z</dcterms:created>
  <dcterms:modified xsi:type="dcterms:W3CDTF">2019-09-27T12:03:05Z</dcterms:modified>
</cp:coreProperties>
</file>